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streamsets.com/learn/data-ingestion/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Ingestion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1066800"/>
            <a:ext cx="8458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</a:t>
            </a:r>
          </a:p>
          <a:p>
            <a:endParaRPr lang="en-US" dirty="0"/>
          </a:p>
          <a:p>
            <a:r>
              <a:rPr lang="en-US" dirty="0"/>
              <a:t>Data Ingestion: Tools, Types, and Key Concepts</a:t>
            </a:r>
          </a:p>
          <a:p>
            <a:r>
              <a:rPr lang="en-US" dirty="0"/>
              <a:t>How to get data from where it starts to where it can make a difference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https://streamsets.com/learn/data-ingestion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Ingestion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Process of moving data from a source into a landing area or an object store where it can be used for ad hoc queries and analytics.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simple data ingestion pipeline consumes data from a point of origin, cleans it up a bit, then writes it to a destination</a:t>
            </a:r>
          </a:p>
          <a:p>
            <a:endParaRPr lang="en-US" dirty="0"/>
          </a:p>
          <a:p>
            <a:r>
              <a:rPr lang="en-US" dirty="0"/>
              <a:t>Importance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Helps </a:t>
            </a:r>
            <a:r>
              <a:rPr lang="en-US" dirty="0"/>
              <a:t>teams go fast!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Scope of any given data pipeline </a:t>
            </a:r>
            <a:r>
              <a:rPr lang="en-US" dirty="0">
                <a:solidFill>
                  <a:srgbClr val="FF0000"/>
                </a:solidFill>
              </a:rPr>
              <a:t>is deliberately narrow</a:t>
            </a:r>
            <a:r>
              <a:rPr lang="en-US" dirty="0"/>
              <a:t>, giving data teams flexibility and agility at scale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parameters are set, </a:t>
            </a:r>
            <a:r>
              <a:rPr lang="en-US" dirty="0">
                <a:solidFill>
                  <a:srgbClr val="FF0000"/>
                </a:solidFill>
              </a:rPr>
              <a:t>data analysts and data scientists </a:t>
            </a:r>
            <a:r>
              <a:rPr lang="en-US" dirty="0"/>
              <a:t>can easily build a single data pipeline to </a:t>
            </a:r>
            <a:r>
              <a:rPr lang="en-US" dirty="0">
                <a:solidFill>
                  <a:srgbClr val="FF0000"/>
                </a:solidFill>
              </a:rPr>
              <a:t>move data to their system of choice</a:t>
            </a:r>
          </a:p>
          <a:p>
            <a:endParaRPr lang="en-US" dirty="0"/>
          </a:p>
          <a:p>
            <a:r>
              <a:rPr lang="en-US" dirty="0"/>
              <a:t>Common examples of data ingestion include: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Move data from Salesforce.com to a data warehouse then analyze with Tableau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Capture data from a Twitter feed for real-time sentiment analysis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Acquire data for training machine learning models and experimentation</a:t>
            </a:r>
          </a:p>
          <a:p>
            <a:endParaRPr lang="en-US" dirty="0"/>
          </a:p>
          <a:p>
            <a:r>
              <a:rPr lang="en-US" dirty="0"/>
              <a:t>Modern Data Integration Begins with Data Ingestion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engineers use data ingestion pipelines to better </a:t>
            </a:r>
            <a:r>
              <a:rPr lang="en-US" dirty="0">
                <a:solidFill>
                  <a:srgbClr val="FF0000"/>
                </a:solidFill>
              </a:rPr>
              <a:t>handle the scale and complexity of business demands for </a:t>
            </a:r>
            <a:r>
              <a:rPr lang="en-US" dirty="0"/>
              <a:t>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Lots of intent-driven data pipelines operating continuously across the organization without direct involvement of a development team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Data ingestion has become a key component of self-service platforms for analysts and data scientists to access data for real-time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analytics</a:t>
            </a:r>
            <a:r>
              <a:rPr lang="en-US" dirty="0">
                <a:solidFill>
                  <a:srgbClr val="FF0000"/>
                </a:solidFill>
              </a:rPr>
              <a:t>, machine learning and AI workloads.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Working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 descr="Data Ingestion as Part of Modern Data Integr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739" y="1612693"/>
            <a:ext cx="9753600" cy="4829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Working(2)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Data ingestion </a:t>
            </a:r>
            <a:r>
              <a:rPr lang="en-US" dirty="0">
                <a:solidFill>
                  <a:srgbClr val="FF0000"/>
                </a:solidFill>
              </a:rPr>
              <a:t>extracts data from the source </a:t>
            </a:r>
            <a:r>
              <a:rPr lang="en-US" dirty="0"/>
              <a:t>where it was created or originally </a:t>
            </a:r>
            <a:r>
              <a:rPr lang="en-US" dirty="0" smtClean="0"/>
              <a:t>stored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Then </a:t>
            </a:r>
            <a:r>
              <a:rPr lang="en-US" dirty="0" smtClean="0">
                <a:solidFill>
                  <a:srgbClr val="FF0000"/>
                </a:solidFill>
              </a:rPr>
              <a:t>loads </a:t>
            </a:r>
            <a:r>
              <a:rPr lang="en-US" dirty="0">
                <a:solidFill>
                  <a:srgbClr val="FF0000"/>
                </a:solidFill>
              </a:rPr>
              <a:t>data into a destination or staging </a:t>
            </a:r>
            <a:r>
              <a:rPr lang="en-US" dirty="0" smtClean="0">
                <a:solidFill>
                  <a:srgbClr val="FF0000"/>
                </a:solidFill>
              </a:rPr>
              <a:t>area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A simple data ingestion pipeline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might </a:t>
            </a:r>
            <a:r>
              <a:rPr lang="en-US" dirty="0"/>
              <a:t>apply </a:t>
            </a:r>
            <a:r>
              <a:rPr lang="en-US" dirty="0">
                <a:solidFill>
                  <a:srgbClr val="FF0000"/>
                </a:solidFill>
              </a:rPr>
              <a:t>one or more light transformations </a:t>
            </a:r>
            <a:endParaRPr lang="en-US" dirty="0" smtClean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enriching </a:t>
            </a:r>
            <a:r>
              <a:rPr lang="en-US" dirty="0"/>
              <a:t>or filtering data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before </a:t>
            </a:r>
            <a:r>
              <a:rPr lang="en-US" dirty="0"/>
              <a:t>writing it to some set of destinations, a data store or a message </a:t>
            </a:r>
            <a:r>
              <a:rPr lang="en-US" dirty="0" smtClean="0"/>
              <a:t>queue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More complex transformations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such </a:t>
            </a:r>
            <a:r>
              <a:rPr lang="en-US" dirty="0"/>
              <a:t>as </a:t>
            </a:r>
            <a:r>
              <a:rPr lang="en-US" dirty="0">
                <a:solidFill>
                  <a:srgbClr val="FF0000"/>
                </a:solidFill>
              </a:rPr>
              <a:t>joins, aggregates, and sorts </a:t>
            </a:r>
            <a:endParaRPr lang="en-US" dirty="0" smtClean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for </a:t>
            </a:r>
            <a:r>
              <a:rPr lang="en-US" dirty="0"/>
              <a:t>specific analytics, applications and reporting systems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can </a:t>
            </a:r>
            <a:r>
              <a:rPr lang="en-US" dirty="0"/>
              <a:t>be done with </a:t>
            </a:r>
            <a:r>
              <a:rPr lang="en-US" dirty="0">
                <a:solidFill>
                  <a:srgbClr val="FF0000"/>
                </a:solidFill>
              </a:rPr>
              <a:t>additional </a:t>
            </a:r>
            <a:r>
              <a:rPr lang="en-US" dirty="0" smtClean="0">
                <a:solidFill>
                  <a:srgbClr val="FF0000"/>
                </a:solidFill>
              </a:rPr>
              <a:t>pipelines</a:t>
            </a:r>
            <a:endParaRPr lang="en-US" dirty="0">
              <a:solidFill>
                <a:srgbClr val="FF0000"/>
              </a:solidFill>
            </a:endParaRP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Components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5105399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Data 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teams have moved way beyond the walled garden of the </a:t>
            </a:r>
            <a:r>
              <a:rPr lang="en-US" dirty="0">
                <a:solidFill>
                  <a:srgbClr val="FF0000"/>
                </a:solidFill>
              </a:rPr>
              <a:t>enterprise data center </a:t>
            </a:r>
            <a:r>
              <a:rPr lang="en-US" dirty="0"/>
              <a:t>for insight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increasingly load data from across </a:t>
            </a:r>
            <a:r>
              <a:rPr lang="en-US" dirty="0">
                <a:solidFill>
                  <a:srgbClr val="FF0000"/>
                </a:solidFill>
              </a:rPr>
              <a:t>business units as well as 3rd party and unstructured </a:t>
            </a:r>
            <a:r>
              <a:rPr lang="en-US" dirty="0" smtClean="0"/>
              <a:t>data, start </a:t>
            </a:r>
            <a:r>
              <a:rPr lang="en-US" dirty="0"/>
              <a:t>data loads, when and where they need </a:t>
            </a:r>
            <a:r>
              <a:rPr lang="en-US" dirty="0" smtClean="0"/>
              <a:t>it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Common data source types: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Apache Kafka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JDBC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Oracle CDC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HTTP Clients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HDFS </a:t>
            </a:r>
          </a:p>
          <a:p>
            <a:endParaRPr lang="en-US" dirty="0"/>
          </a:p>
          <a:p>
            <a:r>
              <a:rPr lang="en-US" dirty="0"/>
              <a:t>Data Destinations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data ingestion pipeline may simply send data to an </a:t>
            </a:r>
            <a:r>
              <a:rPr lang="en-US" dirty="0">
                <a:solidFill>
                  <a:srgbClr val="FF0000"/>
                </a:solidFill>
              </a:rPr>
              <a:t>application or messaging system, or store ingested data in a data lake or cloud object storage for use in relational and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NoSQL </a:t>
            </a:r>
            <a:r>
              <a:rPr lang="en-US" dirty="0">
                <a:solidFill>
                  <a:srgbClr val="FF0000"/>
                </a:solidFill>
              </a:rPr>
              <a:t>databases or data warehouses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Common destination: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Apache Kafka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JDBC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Snowflake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Amazon S3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err="1"/>
              <a:t>Databricks</a:t>
            </a:r>
            <a:endParaRPr lang="en-US" dirty="0"/>
          </a:p>
          <a:p>
            <a:endParaRPr lang="en-US" dirty="0"/>
          </a:p>
          <a:p>
            <a:r>
              <a:rPr lang="en-US" dirty="0"/>
              <a:t>Cloud Data Migration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Enterprise business processes are </a:t>
            </a:r>
            <a:r>
              <a:rPr lang="en-US" dirty="0">
                <a:solidFill>
                  <a:srgbClr val="FF0000"/>
                </a:solidFill>
              </a:rPr>
              <a:t>moving to cloud-based platforms for storing, processing and 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ingestion workloads have become essential </a:t>
            </a:r>
            <a:r>
              <a:rPr lang="en-US" dirty="0">
                <a:solidFill>
                  <a:srgbClr val="FF0000"/>
                </a:solidFill>
              </a:rPr>
              <a:t>to cloud migration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moving data out of silos and into agile cloud data lakes or powerful cloud data warehouses, generates </a:t>
            </a:r>
            <a:r>
              <a:rPr lang="en-US" dirty="0">
                <a:solidFill>
                  <a:srgbClr val="FF0000"/>
                </a:solidFill>
              </a:rPr>
              <a:t>some uncomfortable questions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The more data platforms can automate and operationalize the what-ifs of data ingestion, the better they can support the growing demand for continuous, reliable data. 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 Ingestion vs Data Integration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Data ingestion </a:t>
            </a:r>
            <a:r>
              <a:rPr lang="en-US" dirty="0">
                <a:solidFill>
                  <a:srgbClr val="FF0000"/>
                </a:solidFill>
              </a:rPr>
              <a:t>originated as a small part of data integration</a:t>
            </a:r>
            <a:r>
              <a:rPr lang="en-US" dirty="0"/>
              <a:t>, a more complex process required to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make </a:t>
            </a:r>
            <a:r>
              <a:rPr lang="en-US" dirty="0"/>
              <a:t>data consumable in new systems before loading it</a:t>
            </a:r>
          </a:p>
          <a:p>
            <a:r>
              <a:rPr lang="en-US" dirty="0"/>
              <a:t>Data integration usually </a:t>
            </a:r>
            <a:r>
              <a:rPr lang="en-US" dirty="0">
                <a:solidFill>
                  <a:srgbClr val="FF0000"/>
                </a:solidFill>
              </a:rPr>
              <a:t>requires advance specification from source to schema to transformation to </a:t>
            </a:r>
            <a:r>
              <a:rPr lang="en-US" dirty="0" smtClean="0">
                <a:solidFill>
                  <a:srgbClr val="FF0000"/>
                </a:solidFill>
              </a:rPr>
              <a:t>destination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/>
              <a:t>With data ingestion, a few light transformations may be made, such as masking personally </a:t>
            </a:r>
            <a:r>
              <a:rPr lang="en-US" dirty="0" smtClean="0"/>
              <a:t>identifiable </a:t>
            </a:r>
          </a:p>
          <a:p>
            <a:pPr marL="0" indent="0">
              <a:buNone/>
            </a:pPr>
            <a:r>
              <a:rPr lang="en-US" dirty="0" smtClean="0"/>
              <a:t>information </a:t>
            </a:r>
            <a:r>
              <a:rPr lang="en-US" dirty="0"/>
              <a:t>(PII)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most of the work depends on the end use and happens after landing the data</a:t>
            </a:r>
          </a:p>
          <a:p>
            <a:endParaRPr lang="en-US" dirty="0"/>
          </a:p>
          <a:p>
            <a:r>
              <a:rPr lang="en-US" dirty="0"/>
              <a:t>Think of it this way: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integration includes </a:t>
            </a:r>
            <a:r>
              <a:rPr lang="en-US" dirty="0">
                <a:solidFill>
                  <a:srgbClr val="FF0000"/>
                </a:solidFill>
              </a:rPr>
              <a:t>processes to prepare data to be consumable at its final destination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ingestion </a:t>
            </a:r>
            <a:r>
              <a:rPr lang="en-US" dirty="0">
                <a:solidFill>
                  <a:srgbClr val="FF0000"/>
                </a:solidFill>
              </a:rPr>
              <a:t>gets data to places where preparation happens in response to downstream needs</a:t>
            </a:r>
          </a:p>
          <a:p>
            <a:endParaRPr lang="en-US" dirty="0"/>
          </a:p>
          <a:p>
            <a:r>
              <a:rPr lang="en-US" dirty="0"/>
              <a:t>Data ingestion works well for streaming data that can be used immediately with very few transformations or as a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way </a:t>
            </a:r>
            <a:r>
              <a:rPr lang="en-US" dirty="0"/>
              <a:t>to collect data for ad hoc analysis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By focusing on the ingestion part of the data lifecycle, companies have been able to speed up the availability of data for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innovation </a:t>
            </a:r>
            <a:r>
              <a:rPr lang="en-US" dirty="0">
                <a:solidFill>
                  <a:srgbClr val="FF0000"/>
                </a:solidFill>
              </a:rPr>
              <a:t>and growth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Ingestion Challenges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With the rise of </a:t>
            </a:r>
            <a:r>
              <a:rPr lang="en-US" dirty="0">
                <a:solidFill>
                  <a:srgbClr val="FF0000"/>
                </a:solidFill>
              </a:rPr>
              <a:t>big data, cloud computing, and the demand for real-time analytics</a:t>
            </a:r>
            <a:r>
              <a:rPr lang="en-US" dirty="0"/>
              <a:t>, the capacity for data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increased </a:t>
            </a:r>
            <a:r>
              <a:rPr lang="en-US" dirty="0"/>
              <a:t>dramatically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old </a:t>
            </a:r>
            <a:r>
              <a:rPr lang="en-US" dirty="0">
                <a:solidFill>
                  <a:srgbClr val="FF0000"/>
                </a:solidFill>
              </a:rPr>
              <a:t>ETL</a:t>
            </a:r>
            <a:r>
              <a:rPr lang="en-US" dirty="0"/>
              <a:t> processes began to </a:t>
            </a:r>
            <a:r>
              <a:rPr lang="en-US" dirty="0">
                <a:solidFill>
                  <a:srgbClr val="FF0000"/>
                </a:solidFill>
              </a:rPr>
              <a:t>slow data teams </a:t>
            </a:r>
            <a:r>
              <a:rPr lang="en-US" dirty="0"/>
              <a:t>down compared to the ELT model</a:t>
            </a:r>
          </a:p>
          <a:p>
            <a:endParaRPr lang="en-US" dirty="0"/>
          </a:p>
          <a:p>
            <a:r>
              <a:rPr lang="en-US" dirty="0"/>
              <a:t>Complexity Takes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to-do list for data engineering is long and getting </a:t>
            </a:r>
            <a:r>
              <a:rPr lang="en-US" dirty="0">
                <a:solidFill>
                  <a:srgbClr val="FF0000"/>
                </a:solidFill>
              </a:rPr>
              <a:t>longer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Building data pipelines from scratch every time a new source or business need comes up </a:t>
            </a:r>
            <a:r>
              <a:rPr lang="en-US" dirty="0">
                <a:solidFill>
                  <a:srgbClr val="FF0000"/>
                </a:solidFill>
              </a:rPr>
              <a:t>slows down the whole data team</a:t>
            </a:r>
          </a:p>
          <a:p>
            <a:endParaRPr lang="en-US" dirty="0"/>
          </a:p>
          <a:p>
            <a:r>
              <a:rPr lang="en-US" dirty="0"/>
              <a:t>Change Takes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Every </a:t>
            </a:r>
            <a:r>
              <a:rPr lang="en-US" dirty="0">
                <a:solidFill>
                  <a:srgbClr val="FF0000"/>
                </a:solidFill>
              </a:rPr>
              <a:t>change</a:t>
            </a:r>
            <a:r>
              <a:rPr lang="en-US" dirty="0"/>
              <a:t> or evolution of a target system </a:t>
            </a:r>
            <a:r>
              <a:rPr lang="en-US" dirty="0">
                <a:solidFill>
                  <a:srgbClr val="FF0000"/>
                </a:solidFill>
              </a:rPr>
              <a:t>generates 10-20 hours of work for a data engineer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90% of time will be spent on </a:t>
            </a:r>
            <a:r>
              <a:rPr lang="en-US" dirty="0">
                <a:solidFill>
                  <a:srgbClr val="FF0000"/>
                </a:solidFill>
              </a:rPr>
              <a:t>maintenance and break-fix, changes </a:t>
            </a:r>
            <a:r>
              <a:rPr lang="en-US" dirty="0"/>
              <a:t>that are considered data drift</a:t>
            </a:r>
          </a:p>
          <a:p>
            <a:endParaRPr lang="en-US" dirty="0"/>
          </a:p>
          <a:p>
            <a:r>
              <a:rPr lang="en-US" dirty="0"/>
              <a:t>Maintenance and Rework Takes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Doing the </a:t>
            </a:r>
            <a:r>
              <a:rPr lang="en-US" dirty="0">
                <a:solidFill>
                  <a:srgbClr val="FF0000"/>
                </a:solidFill>
              </a:rPr>
              <a:t>same thing over and over </a:t>
            </a:r>
            <a:r>
              <a:rPr lang="en-US" dirty="0"/>
              <a:t>with a lot of troubleshooting and debugging doesn’t leave much time for </a:t>
            </a:r>
            <a:r>
              <a:rPr lang="en-US" dirty="0">
                <a:solidFill>
                  <a:srgbClr val="FF0000"/>
                </a:solidFill>
              </a:rPr>
              <a:t>innovation or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ramping </a:t>
            </a:r>
            <a:r>
              <a:rPr lang="en-US" dirty="0"/>
              <a:t>up on new technologies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 Ingestion Tools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Hand Coding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way to ingest data may be to hand code a data pipeline, assuming know how to code and are familiar with the </a:t>
            </a:r>
            <a:r>
              <a:rPr lang="en-US" dirty="0">
                <a:solidFill>
                  <a:srgbClr val="FF0000"/>
                </a:solidFill>
              </a:rPr>
              <a:t>languages</a:t>
            </a:r>
            <a:r>
              <a:rPr lang="en-US" dirty="0"/>
              <a:t> needed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gives the greatest control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spend a lot of time </a:t>
            </a:r>
            <a:r>
              <a:rPr lang="en-US" dirty="0">
                <a:solidFill>
                  <a:srgbClr val="FF0000"/>
                </a:solidFill>
              </a:rPr>
              <a:t>working and reworking code</a:t>
            </a:r>
          </a:p>
          <a:p>
            <a:endParaRPr lang="en-US" dirty="0"/>
          </a:p>
          <a:p>
            <a:r>
              <a:rPr lang="en-US" dirty="0"/>
              <a:t>Single-purpose Tools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Basic data ingestion tools provide a </a:t>
            </a:r>
            <a:r>
              <a:rPr lang="en-US" dirty="0">
                <a:solidFill>
                  <a:srgbClr val="FF0000"/>
                </a:solidFill>
              </a:rPr>
              <a:t>drag-and-drop interface with lots of pre-built connectors and transformation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</a:rPr>
              <a:t>quick way </a:t>
            </a:r>
            <a:r>
              <a:rPr lang="en-US" dirty="0"/>
              <a:t>to get a lot done or to enable less skilled data consumers,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management</a:t>
            </a:r>
            <a:r>
              <a:rPr lang="en-US" dirty="0"/>
              <a:t> of many drag-and-drop data pipelines will be </a:t>
            </a:r>
            <a:r>
              <a:rPr lang="en-US" dirty="0">
                <a:solidFill>
                  <a:srgbClr val="FF0000"/>
                </a:solidFill>
              </a:rPr>
              <a:t>cumbersome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can’t share work </a:t>
            </a:r>
            <a:r>
              <a:rPr lang="en-US" dirty="0"/>
              <a:t>with team or the analysts and data scientists knocking on door</a:t>
            </a:r>
          </a:p>
          <a:p>
            <a:endParaRPr lang="en-US" dirty="0"/>
          </a:p>
          <a:p>
            <a:r>
              <a:rPr lang="en-US" dirty="0"/>
              <a:t>Data Integration Platforms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Traditional data integration platforms </a:t>
            </a:r>
            <a:r>
              <a:rPr lang="en-US" dirty="0">
                <a:solidFill>
                  <a:srgbClr val="FF0000"/>
                </a:solidFill>
              </a:rPr>
              <a:t>incorporate features for every step of the data value chain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means most likely </a:t>
            </a:r>
            <a:r>
              <a:rPr lang="en-US" dirty="0">
                <a:solidFill>
                  <a:srgbClr val="FF0000"/>
                </a:solidFill>
              </a:rPr>
              <a:t>need developers and architectures specific to each domai</a:t>
            </a:r>
            <a:r>
              <a:rPr lang="en-US" dirty="0"/>
              <a:t>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making it </a:t>
            </a:r>
            <a:r>
              <a:rPr lang="en-US" dirty="0">
                <a:solidFill>
                  <a:srgbClr val="FF0000"/>
                </a:solidFill>
              </a:rPr>
              <a:t>difficult to move fas</a:t>
            </a:r>
            <a:r>
              <a:rPr lang="en-US" dirty="0"/>
              <a:t>t and adapt easily to change</a:t>
            </a:r>
          </a:p>
          <a:p>
            <a:endParaRPr lang="en-US" dirty="0"/>
          </a:p>
          <a:p>
            <a:r>
              <a:rPr lang="en-US" dirty="0"/>
              <a:t>A DataOps Approach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Applying </a:t>
            </a:r>
            <a:r>
              <a:rPr lang="en-US" dirty="0">
                <a:solidFill>
                  <a:srgbClr val="FF0000"/>
                </a:solidFill>
              </a:rPr>
              <a:t>agile methodologies to data</a:t>
            </a:r>
            <a:r>
              <a:rPr lang="en-US" dirty="0"/>
              <a:t>, a DataOps approach to data pipelines </a:t>
            </a:r>
            <a:r>
              <a:rPr lang="en-US" dirty="0">
                <a:solidFill>
                  <a:srgbClr val="FF0000"/>
                </a:solidFill>
              </a:rPr>
              <a:t>automates as much as possible </a:t>
            </a:r>
            <a:r>
              <a:rPr lang="en-US" dirty="0"/>
              <a:t>and </a:t>
            </a:r>
            <a:r>
              <a:rPr lang="en-US" dirty="0">
                <a:solidFill>
                  <a:srgbClr val="FF0000"/>
                </a:solidFill>
              </a:rPr>
              <a:t>abstracts away the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“</a:t>
            </a:r>
            <a:r>
              <a:rPr lang="en-US" dirty="0">
                <a:solidFill>
                  <a:srgbClr val="FF0000"/>
                </a:solidFill>
              </a:rPr>
              <a:t>how” of </a:t>
            </a:r>
            <a:r>
              <a:rPr lang="en-US" dirty="0" smtClean="0">
                <a:solidFill>
                  <a:srgbClr val="FF0000"/>
                </a:solidFill>
              </a:rPr>
              <a:t>implementation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Data </a:t>
            </a:r>
            <a:r>
              <a:rPr lang="en-US" dirty="0"/>
              <a:t>engineers can focus on the </a:t>
            </a:r>
            <a:r>
              <a:rPr lang="en-US" dirty="0">
                <a:solidFill>
                  <a:srgbClr val="FF0000"/>
                </a:solidFill>
              </a:rPr>
              <a:t>“what” of the data</a:t>
            </a:r>
            <a:r>
              <a:rPr lang="en-US" dirty="0"/>
              <a:t>, and responding to business needs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9096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Key Engineering Considerations for the Ingestion Phase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/>
              <a:t>What’s the use case for the data is ingesting?</a:t>
            </a:r>
          </a:p>
          <a:p>
            <a:r>
              <a:rPr lang="en-US" dirty="0"/>
              <a:t>Can this data be reused and avoid ingesting multiple versions of the same dataset?</a:t>
            </a:r>
          </a:p>
          <a:p>
            <a:r>
              <a:rPr lang="en-US" dirty="0"/>
              <a:t>Where is the data going? What’s the destination?</a:t>
            </a:r>
          </a:p>
          <a:p>
            <a:r>
              <a:rPr lang="en-US" dirty="0"/>
              <a:t>How often should the data be updated from the source?</a:t>
            </a:r>
          </a:p>
          <a:p>
            <a:r>
              <a:rPr lang="en-US" dirty="0"/>
              <a:t>What is the expected data volume?</a:t>
            </a:r>
          </a:p>
          <a:p>
            <a:r>
              <a:rPr lang="en-US" dirty="0"/>
              <a:t>What format is the data in? Can downstream storage and transformation accept this format?</a:t>
            </a:r>
          </a:p>
          <a:p>
            <a:r>
              <a:rPr lang="en-US" dirty="0"/>
              <a:t>Is the source data in good shape for immediate downstream use? Is the data of good quality? </a:t>
            </a:r>
          </a:p>
          <a:p>
            <a:r>
              <a:rPr lang="en-US" dirty="0"/>
              <a:t>What post-processing is required to serve it? What are data-quality risks? </a:t>
            </a:r>
          </a:p>
          <a:p>
            <a:r>
              <a:rPr lang="en-US" dirty="0"/>
              <a:t>Does the data require in-flight processing for downstream ingestion if the data is from a streaming source?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Primary considerations related to data </a:t>
            </a:r>
            <a:r>
              <a:rPr lang="en-US" dirty="0" smtClean="0"/>
              <a:t>ingestion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391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3192</TotalTime>
  <Words>1155</Words>
  <Application>Microsoft Office PowerPoint</Application>
  <PresentationFormat>Widescreen</PresentationFormat>
  <Paragraphs>137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Ingestion</vt:lpstr>
      <vt:lpstr>Data Ingestion</vt:lpstr>
      <vt:lpstr>Working</vt:lpstr>
      <vt:lpstr>Working(2)</vt:lpstr>
      <vt:lpstr>Components</vt:lpstr>
      <vt:lpstr>Data Ingestion vs Data Integration</vt:lpstr>
      <vt:lpstr>Data Ingestion Challenges</vt:lpstr>
      <vt:lpstr>Types of Data Ingestion Tools</vt:lpstr>
      <vt:lpstr>Key Engineering Considerations for the Ingestion Phase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242</cp:revision>
  <dcterms:created xsi:type="dcterms:W3CDTF">2018-10-16T06:13:57Z</dcterms:created>
  <dcterms:modified xsi:type="dcterms:W3CDTF">2023-07-01T01:29:13Z</dcterms:modified>
</cp:coreProperties>
</file>

<file path=docProps/thumbnail.jpeg>
</file>